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Dosis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Amatic SC"/>
      <p:regular r:id="rId38"/>
      <p:bold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44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46" Type="http://schemas.openxmlformats.org/officeDocument/2006/relationships/font" Target="fonts/Montserrat-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Montserra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Dosis-bold.fntdata"/><Relationship Id="rId10" Type="http://schemas.openxmlformats.org/officeDocument/2006/relationships/slide" Target="slides/slide4.xml"/><Relationship Id="rId32" Type="http://schemas.openxmlformats.org/officeDocument/2006/relationships/font" Target="fonts/Dosis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AmaticSC-bold.fntdata"/><Relationship Id="rId16" Type="http://schemas.openxmlformats.org/officeDocument/2006/relationships/slide" Target="slides/slide10.xml"/><Relationship Id="rId38" Type="http://schemas.openxmlformats.org/officeDocument/2006/relationships/font" Target="fonts/AmaticSC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71e02eec5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71e02ee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156da1923_0_7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156da1923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156da1923_0_12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156da1923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156da1923_0_8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156da1923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156da1923_0_1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156da1923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156da1923_0_1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156da192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156da1923_0_12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156da1923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156da1923_0_12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156da1923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156da1923_0_1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156da1923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156da1923_0_13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156da1923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156da192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156da19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161ef7b96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161ef7b9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156da1923_0_13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156da1923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156da1923_0_14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156da1923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71e02eec5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71e02ee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156da1923_0_9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156da1923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156da1923_0_12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156da1923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156da1923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156da192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156da1923_0_4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156da192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56da1923_0_3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56da1923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156da1923_0_1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156da1923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156da1923_0_4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156da192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156da1923_0_5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156da1923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156da1923_0_6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156da1923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22222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57" name="Google Shape;57;p14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8" name="Google Shape;58;p14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87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62" name="Google Shape;62;p15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3" name="Google Shape;63;p15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8" name="Google Shape;68;p16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i="1" sz="3600"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9pPr>
          </a:lstStyle>
          <a:p/>
        </p:txBody>
      </p:sp>
      <p:sp>
        <p:nvSpPr>
          <p:cNvPr id="70" name="Google Shape;70;p16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Google Shape;71;p1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16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77" name="Google Shape;77;p1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7" name="Google Shape;87;p1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94" name="Google Shape;94;p18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8" name="Google Shape;98;p19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106" name="Google Shape;106;p19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10" name="Google Shape;110;p20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TITLE_ONL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19" name="Google Shape;119;p2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28" name="Google Shape;128;p22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36" name="Google Shape;136;p2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inverted">
  <p:cSld name="BLANK_1">
    <p:bg>
      <p:bgPr>
        <a:solidFill>
          <a:srgbClr val="22222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142" name="Google Shape;142;p2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ymambsmnii-JB7D4T2_Z3HHqfND40gUh/view" TargetMode="External"/><Relationship Id="rId4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Q71ufe1mpfauC7TJ_qrjRvwRMTCYR7Cf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idx="4294967295" type="ctrTitle"/>
          </p:nvPr>
        </p:nvSpPr>
        <p:spPr>
          <a:xfrm>
            <a:off x="1211450" y="154775"/>
            <a:ext cx="74778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8700"/>
                </a:solidFill>
              </a:rPr>
              <a:t>Resultados del proyecto: MIT</a:t>
            </a:r>
            <a:endParaRPr sz="4000">
              <a:solidFill>
                <a:srgbClr val="FF8700"/>
              </a:solidFill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25" y="785975"/>
            <a:ext cx="3393150" cy="40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875" y="785975"/>
            <a:ext cx="4633375" cy="180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875" y="2726200"/>
            <a:ext cx="4633375" cy="19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4294967295" type="ctrTitle"/>
          </p:nvPr>
        </p:nvSpPr>
        <p:spPr>
          <a:xfrm>
            <a:off x="1211450" y="154775"/>
            <a:ext cx="52776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8700"/>
                </a:solidFill>
              </a:rPr>
              <a:t>Metodología: prototipado</a:t>
            </a:r>
            <a:endParaRPr sz="4000">
              <a:solidFill>
                <a:srgbClr val="FF8700"/>
              </a:solidFill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75" y="884075"/>
            <a:ext cx="6649624" cy="38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idx="4294967295" type="ctrTitle"/>
          </p:nvPr>
        </p:nvSpPr>
        <p:spPr>
          <a:xfrm>
            <a:off x="929550" y="154775"/>
            <a:ext cx="78084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8700"/>
                </a:solidFill>
              </a:rPr>
              <a:t>Resultados del proyecto: Datos atipicos</a:t>
            </a:r>
            <a:endParaRPr sz="4000">
              <a:solidFill>
                <a:srgbClr val="FF8700"/>
              </a:solidFill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5975"/>
            <a:ext cx="2189723" cy="40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147" y="1570475"/>
            <a:ext cx="6497078" cy="33143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2478800" y="1136825"/>
            <a:ext cx="2255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25 de 1535 = 1.62%</a:t>
            </a:r>
            <a:endParaRPr sz="18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1189825" y="48387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Gráfico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donde se muestra los datos atipicos sin la “x”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idx="4294967295" type="ctrTitle"/>
          </p:nvPr>
        </p:nvSpPr>
        <p:spPr>
          <a:xfrm>
            <a:off x="867575" y="68000"/>
            <a:ext cx="79074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8700"/>
                </a:solidFill>
              </a:rPr>
              <a:t>Resultados del proyecto:regresión  lineal</a:t>
            </a:r>
            <a:endParaRPr sz="4000">
              <a:solidFill>
                <a:srgbClr val="FF8700"/>
              </a:solidFill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675" y="699200"/>
            <a:ext cx="7373143" cy="381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0" y="1048250"/>
            <a:ext cx="1019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R²= 0,652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1002600" y="451857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Gráfico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obtenido aplicando la regresión lineal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idx="4294967295" type="ctrTitle"/>
          </p:nvPr>
        </p:nvSpPr>
        <p:spPr>
          <a:xfrm>
            <a:off x="1298200" y="0"/>
            <a:ext cx="71439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8700"/>
                </a:solidFill>
              </a:rPr>
              <a:t>Resultados del proyecto: Polinomio 1</a:t>
            </a:r>
            <a:endParaRPr sz="4000">
              <a:solidFill>
                <a:srgbClr val="FF8700"/>
              </a:solidFill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50" y="631200"/>
            <a:ext cx="7811576" cy="40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idx="4294967295" type="ctrTitle"/>
          </p:nvPr>
        </p:nvSpPr>
        <p:spPr>
          <a:xfrm>
            <a:off x="902100" y="0"/>
            <a:ext cx="82419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Resultados del proyecto: Polinomio 2° grado</a:t>
            </a:r>
            <a:endParaRPr sz="3600">
              <a:solidFill>
                <a:srgbClr val="FF8700"/>
              </a:solidFill>
            </a:endParaRPr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063" y="545388"/>
            <a:ext cx="7787985" cy="405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/>
        </p:nvSpPr>
        <p:spPr>
          <a:xfrm>
            <a:off x="99150" y="887125"/>
            <a:ext cx="8925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R²=0,671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1129075" y="45981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Gráfico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obtenido aplicando regresión 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polinómica de 2 grado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idx="4294967295" type="ctrTitle"/>
          </p:nvPr>
        </p:nvSpPr>
        <p:spPr>
          <a:xfrm>
            <a:off x="833100" y="68025"/>
            <a:ext cx="82020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Resultados del proyecto: Polinomio 3° grado</a:t>
            </a:r>
            <a:endParaRPr sz="3600">
              <a:solidFill>
                <a:srgbClr val="FF8700"/>
              </a:solidFill>
            </a:endParaRPr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225" y="699225"/>
            <a:ext cx="7883762" cy="40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>
            <a:off x="0" y="961475"/>
            <a:ext cx="9171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R²=0,685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1313750" y="48160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Gráfico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obtenido aplicando regresión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polinómica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 3 grado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idx="4294967295" type="ctrTitle"/>
          </p:nvPr>
        </p:nvSpPr>
        <p:spPr>
          <a:xfrm>
            <a:off x="963575" y="80425"/>
            <a:ext cx="80964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Resultados del proyecto: Polinomio 4° grado</a:t>
            </a:r>
            <a:endParaRPr sz="3600">
              <a:solidFill>
                <a:srgbClr val="FF8700"/>
              </a:solidFill>
            </a:endParaRPr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25" y="711625"/>
            <a:ext cx="7866639" cy="405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0" y="899525"/>
            <a:ext cx="10410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R²=0,8182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1165025" y="48532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Gráfico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obtenido aplicando regresión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polinómica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 4 grado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idx="4294967295" type="ctrTitle"/>
          </p:nvPr>
        </p:nvSpPr>
        <p:spPr>
          <a:xfrm>
            <a:off x="833100" y="0"/>
            <a:ext cx="81153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700"/>
                </a:solidFill>
              </a:rPr>
              <a:t>Resultados del proyecto: Polinomio 9° grado</a:t>
            </a:r>
            <a:endParaRPr sz="3600">
              <a:solidFill>
                <a:srgbClr val="FF8700"/>
              </a:solidFill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00" y="631200"/>
            <a:ext cx="7869907" cy="40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 txBox="1"/>
          <p:nvPr/>
        </p:nvSpPr>
        <p:spPr>
          <a:xfrm>
            <a:off x="0" y="973875"/>
            <a:ext cx="10410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R²=0,8528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1321350" y="48284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Gráfico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obtenido aplicando regresión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polinómica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 de 9 grado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4294967295" type="ctrTitle"/>
          </p:nvPr>
        </p:nvSpPr>
        <p:spPr>
          <a:xfrm>
            <a:off x="1211450" y="154775"/>
            <a:ext cx="74778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8700"/>
                </a:solidFill>
              </a:rPr>
              <a:t>Resultados del proyecto: Elegido 4</a:t>
            </a:r>
            <a:endParaRPr sz="4000">
              <a:solidFill>
                <a:srgbClr val="FF8700"/>
              </a:solidFill>
            </a:endParaRPr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" y="924325"/>
            <a:ext cx="9012051" cy="39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/>
        </p:nvSpPr>
        <p:spPr>
          <a:xfrm>
            <a:off x="1103075" y="48262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Comparación al 20 día de haber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obtenido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los datos junto a r. Lineal r.2° y r.4°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ctrTitle"/>
          </p:nvPr>
        </p:nvSpPr>
        <p:spPr>
          <a:xfrm>
            <a:off x="182950" y="1720775"/>
            <a:ext cx="6115200" cy="23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Joan Sebastian Riveros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Juan Manuel Carreño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Kevin Andrés Pardo</a:t>
            </a:r>
            <a:endParaRPr sz="4800"/>
          </a:p>
        </p:txBody>
      </p:sp>
      <p:sp>
        <p:nvSpPr>
          <p:cNvPr id="156" name="Google Shape;156;p26"/>
          <p:cNvSpPr txBox="1"/>
          <p:nvPr/>
        </p:nvSpPr>
        <p:spPr>
          <a:xfrm>
            <a:off x="5437175" y="4357200"/>
            <a:ext cx="34707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Modelado y simulación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Metodos númericos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Software libre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5820525" y="65800"/>
            <a:ext cx="33234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Modelo predictivo basado en datos para el </a:t>
            </a:r>
            <a:r>
              <a:rPr lang="en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cálculo</a:t>
            </a:r>
            <a:r>
              <a:rPr lang="en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del precio de la empresa tesla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idx="4294967295" type="title"/>
          </p:nvPr>
        </p:nvSpPr>
        <p:spPr>
          <a:xfrm>
            <a:off x="1104900" y="0"/>
            <a:ext cx="67245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Video aplicativo en funcionamiento:</a:t>
            </a:r>
            <a:endParaRPr sz="3000"/>
          </a:p>
        </p:txBody>
      </p:sp>
      <p:sp>
        <p:nvSpPr>
          <p:cNvPr id="301" name="Google Shape;301;p4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4" title="OneDrive para la Empresa.fl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00" y="644475"/>
            <a:ext cx="8511000" cy="43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103585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Conclusiones:</a:t>
            </a:r>
            <a:endParaRPr sz="3000"/>
          </a:p>
        </p:txBody>
      </p:sp>
      <p:sp>
        <p:nvSpPr>
          <p:cNvPr id="308" name="Google Shape;308;p4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5"/>
          <p:cNvSpPr txBox="1"/>
          <p:nvPr/>
        </p:nvSpPr>
        <p:spPr>
          <a:xfrm>
            <a:off x="1052550" y="1116150"/>
            <a:ext cx="70389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-La utilización de git y github es muy recomendable para los proyectos que integren a más de una persona,  y como copia de seguridad.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-Se desarrolló una aplicación de forma exitosa y está disponible el repositorio en github de manera pública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-Debido a la complejidad del desarrollo de esta aplicación,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el licenciamiento MIT se acoge a los propósitos de la misma.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-La regresión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polinómica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idónea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para la predicción de acciones a corto plazo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350" y="1116149"/>
            <a:ext cx="1204925" cy="12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103585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Referencias:</a:t>
            </a:r>
            <a:endParaRPr sz="3000"/>
          </a:p>
        </p:txBody>
      </p:sp>
      <p:sp>
        <p:nvSpPr>
          <p:cNvPr id="316" name="Google Shape;316;p4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6"/>
          <p:cNvSpPr txBox="1"/>
          <p:nvPr/>
        </p:nvSpPr>
        <p:spPr>
          <a:xfrm>
            <a:off x="1370450" y="1085950"/>
            <a:ext cx="70389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[1]Developers, «</a:t>
            </a:r>
            <a:r>
              <a:rPr lang="en"/>
              <a:t>Documentación</a:t>
            </a:r>
            <a:r>
              <a:rPr lang="en"/>
              <a:t> para desarrolladores de apps,» [En línea]. Available:     </a:t>
            </a:r>
            <a:r>
              <a:rPr lang="en"/>
              <a:t> h</a:t>
            </a:r>
            <a:r>
              <a:rPr lang="en"/>
              <a:t>ttps://developer.android.com/docs/. [Último acceso: 18 abril 2019].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Choosealicense, «Licenses,» [En línea]. Available: https://choosealicense.com/licenses/. [Último acceso: 22 Marzo 2019].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Ibay, «Considering Open Source Licenses,» [En línea]. Available: https://ibay.co.za/considering-open-source-licenses/. [Último acceso: 24 Marzo 2019].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 ccg, «Tema 9 - Regresión lineal simple y polinomial: teoría y práctica,» 22 Octubre 2016. [En línea]. Available: http://www.ccg.unam.mx/~vinuesa/R4biosciences/docs/Tema9_regresion.html. [Último acceso: 12 Abril 2019].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[5] MDN web docs, «Trabajando con JSON,» [En línea]. Available: https://developer.mozilla.org/es/docs/Learn/JavaScript/Objects/JSON. [Último acceso: 15 Abril 2019].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103585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Referencias:</a:t>
            </a:r>
            <a:endParaRPr sz="3000"/>
          </a:p>
        </p:txBody>
      </p:sp>
      <p:sp>
        <p:nvSpPr>
          <p:cNvPr id="323" name="Google Shape;323;p4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1370450" y="1085950"/>
            <a:ext cx="70389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[6] marcobeltempo, «The MIT License: 3 Things You Should Know,» 27 Septiembre 2017. [En línea]. Available: https://www.marcobeltempo.com/open-source/simplify-mit-license/. [Último acceso: 26 Abril 2019].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idx="4294967295" type="ctrTitle"/>
          </p:nvPr>
        </p:nvSpPr>
        <p:spPr>
          <a:xfrm>
            <a:off x="1289500" y="166500"/>
            <a:ext cx="3092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Gracias!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330" name="Google Shape;330;p48"/>
          <p:cNvSpPr txBox="1"/>
          <p:nvPr>
            <p:ph idx="4294967295" type="subTitle"/>
          </p:nvPr>
        </p:nvSpPr>
        <p:spPr>
          <a:xfrm>
            <a:off x="1842925" y="1326300"/>
            <a:ext cx="17529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preguntas?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50" y="2134250"/>
            <a:ext cx="4532563" cy="254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48"/>
          <p:cNvGrpSpPr/>
          <p:nvPr/>
        </p:nvGrpSpPr>
        <p:grpSpPr>
          <a:xfrm>
            <a:off x="4108920" y="483198"/>
            <a:ext cx="927551" cy="710434"/>
            <a:chOff x="1278900" y="2333250"/>
            <a:chExt cx="381175" cy="381175"/>
          </a:xfrm>
        </p:grpSpPr>
        <p:sp>
          <p:nvSpPr>
            <p:cNvPr id="333" name="Google Shape;333;p48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6" name="Google Shape;336;p48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idx="4294967295" type="ctrTitle"/>
          </p:nvPr>
        </p:nvSpPr>
        <p:spPr>
          <a:xfrm>
            <a:off x="1211450" y="154775"/>
            <a:ext cx="52776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8700"/>
              </a:solidFill>
            </a:endParaRPr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450" y="154775"/>
            <a:ext cx="4528175" cy="25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25" y="2701875"/>
            <a:ext cx="3248436" cy="213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4294967295" type="ctrTitle"/>
          </p:nvPr>
        </p:nvSpPr>
        <p:spPr>
          <a:xfrm>
            <a:off x="1413850" y="166475"/>
            <a:ext cx="3550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Agenda:</a:t>
            </a:r>
            <a:endParaRPr sz="6000">
              <a:solidFill>
                <a:srgbClr val="FF87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76" y="2766775"/>
            <a:ext cx="1842374" cy="19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4262150" y="525000"/>
            <a:ext cx="4453200" cy="4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-Planteamiento ó situación problema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-Introducción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-Objetivos del proyecto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-Fundamentación teórica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-Metodología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-Resultados del proyecto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-Conclusiones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-Referencias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2176525" y="107850"/>
            <a:ext cx="5800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8700"/>
                </a:solidFill>
                <a:latin typeface="Montserrat"/>
                <a:ea typeface="Montserrat"/>
                <a:cs typeface="Montserrat"/>
                <a:sym typeface="Montserrat"/>
              </a:rPr>
              <a:t>Situación problema:</a:t>
            </a:r>
            <a:endParaRPr sz="3400">
              <a:solidFill>
                <a:srgbClr val="FF87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324" y="960975"/>
            <a:ext cx="4978900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075" y="2933275"/>
            <a:ext cx="3181575" cy="20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800" y="874200"/>
            <a:ext cx="2648650" cy="21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2176525" y="107850"/>
            <a:ext cx="5800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8700"/>
                </a:solidFill>
                <a:latin typeface="Montserrat"/>
                <a:ea typeface="Montserrat"/>
                <a:cs typeface="Montserrat"/>
                <a:sym typeface="Montserrat"/>
              </a:rPr>
              <a:t>Situación problema:</a:t>
            </a:r>
            <a:endParaRPr sz="3400">
              <a:solidFill>
                <a:srgbClr val="FF87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600" y="730475"/>
            <a:ext cx="493395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675" y="1148200"/>
            <a:ext cx="3696499" cy="284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idx="4294967295" type="title"/>
          </p:nvPr>
        </p:nvSpPr>
        <p:spPr>
          <a:xfrm>
            <a:off x="1104900" y="0"/>
            <a:ext cx="67245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Video introducción:</a:t>
            </a:r>
            <a:endParaRPr sz="3000"/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 title="videopresentacionpred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25" y="561850"/>
            <a:ext cx="8312700" cy="44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103585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 general</a:t>
            </a:r>
            <a:endParaRPr sz="3000"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1035850" y="1277625"/>
            <a:ext cx="76509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Crear un modelo discreto de simulación para proporcionar una predicción sobre la tendencia de las acciones de la empresa tesla utilizando un modelo 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matemático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basado en datos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650" y="3301726"/>
            <a:ext cx="1583524" cy="158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3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 específicos:</a:t>
            </a:r>
            <a:endParaRPr sz="3000"/>
          </a:p>
        </p:txBody>
      </p:sp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/>
        </p:nvSpPr>
        <p:spPr>
          <a:xfrm>
            <a:off x="2071700" y="1151875"/>
            <a:ext cx="67014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-Seleccionar los datos más relevantes para la predicción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-Diseñar un modelo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estático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estocástico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que permita el procesamiento de los datos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-Realizar la comparación entre dos modelos o más modelos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matemáticos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que permita predecir el valor de las acciones  con mayor exactitud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-Liberar el software de acuerdo al modelo de software libre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-Presentar los resultados de una manera sencilla de comprender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75" y="2186375"/>
            <a:ext cx="1766899" cy="176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2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idx="4294967295" type="ctrTitle"/>
          </p:nvPr>
        </p:nvSpPr>
        <p:spPr>
          <a:xfrm>
            <a:off x="1090700" y="102225"/>
            <a:ext cx="73674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Fundamentación teórica</a:t>
            </a:r>
            <a:endParaRPr sz="6000">
              <a:solidFill>
                <a:srgbClr val="FF8700"/>
              </a:solidFill>
            </a:endParaRPr>
          </a:p>
        </p:txBody>
      </p:sp>
      <p:grpSp>
        <p:nvGrpSpPr>
          <p:cNvPr id="208" name="Google Shape;208;p33"/>
          <p:cNvGrpSpPr/>
          <p:nvPr/>
        </p:nvGrpSpPr>
        <p:grpSpPr>
          <a:xfrm rot="-587494">
            <a:off x="8317450" y="296285"/>
            <a:ext cx="676638" cy="676644"/>
            <a:chOff x="576250" y="4319400"/>
            <a:chExt cx="442075" cy="442050"/>
          </a:xfrm>
        </p:grpSpPr>
        <p:sp>
          <p:nvSpPr>
            <p:cNvPr id="209" name="Google Shape;209;p3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33"/>
          <p:cNvSpPr/>
          <p:nvPr/>
        </p:nvSpPr>
        <p:spPr>
          <a:xfrm>
            <a:off x="7985761" y="887013"/>
            <a:ext cx="257246" cy="24562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8738646" y="1182300"/>
            <a:ext cx="156409" cy="14941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 rot="1279885">
            <a:off x="8347727" y="267002"/>
            <a:ext cx="156402" cy="1493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650" y="9387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5" y="938775"/>
            <a:ext cx="2116667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SI Approved License Logo"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6300" y="2181225"/>
            <a:ext cx="1905000" cy="25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28575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